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64" r:id="rId2"/>
    <p:sldMasterId id="2147483671" r:id="rId3"/>
  </p:sldMasterIdLst>
  <p:notesMasterIdLst>
    <p:notesMasterId r:id="rId26"/>
  </p:notesMasterIdLst>
  <p:sldIdLst>
    <p:sldId id="284" r:id="rId4"/>
    <p:sldId id="263" r:id="rId5"/>
    <p:sldId id="282" r:id="rId6"/>
    <p:sldId id="259" r:id="rId7"/>
    <p:sldId id="290" r:id="rId8"/>
    <p:sldId id="260" r:id="rId9"/>
    <p:sldId id="278" r:id="rId10"/>
    <p:sldId id="281" r:id="rId11"/>
    <p:sldId id="262" r:id="rId12"/>
    <p:sldId id="279" r:id="rId13"/>
    <p:sldId id="289" r:id="rId14"/>
    <p:sldId id="291" r:id="rId15"/>
    <p:sldId id="295" r:id="rId16"/>
    <p:sldId id="294" r:id="rId17"/>
    <p:sldId id="293" r:id="rId18"/>
    <p:sldId id="292" r:id="rId19"/>
    <p:sldId id="264" r:id="rId20"/>
    <p:sldId id="285" r:id="rId21"/>
    <p:sldId id="277" r:id="rId22"/>
    <p:sldId id="280" r:id="rId23"/>
    <p:sldId id="288" r:id="rId24"/>
    <p:sldId id="276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3" orient="horz" pos="79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600" userDrawn="1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E60000"/>
    <a:srgbClr val="FFF7F7"/>
    <a:srgbClr val="FFEFEF"/>
    <a:srgbClr val="FFC7C7"/>
    <a:srgbClr val="FF0000"/>
    <a:srgbClr val="F2B300"/>
    <a:srgbClr val="45CDD7"/>
    <a:srgbClr val="FF717F"/>
    <a:srgbClr val="FFB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08828-D04B-5EC8-398A-E1694DDBD6B1}" v="87" dt="2026-02-06T12:56:08.280"/>
    <p1510:client id="{3611DF80-2F24-5662-09BA-40D33892AFFB}" v="16" dt="2026-02-05T11:14:02.672"/>
    <p1510:client id="{844F48C8-B8B6-346F-0A75-03DF2EBF0D08}" v="13" dt="2026-02-06T12:56:38.065"/>
  </p1510:revLst>
</p1510:revInfo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 autoAdjust="0"/>
    <p:restoredTop sz="95482" autoAdjust="0"/>
  </p:normalViewPr>
  <p:slideViewPr>
    <p:cSldViewPr snapToGrid="0">
      <p:cViewPr varScale="1">
        <p:scale>
          <a:sx n="119" d="100"/>
          <a:sy n="119" d="100"/>
        </p:scale>
        <p:origin x="480" y="90"/>
      </p:cViewPr>
      <p:guideLst>
        <p:guide orient="horz" pos="792"/>
        <p:guide pos="288"/>
        <p:guide orient="horz" pos="6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F43CDD6-4336-1DF1-F99F-2B07D4C0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BDEE244C-5170-C17A-F5CF-6B51761A2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4FAD918F-EAB3-8C07-48A6-066767217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7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E23B39E2-5224-288B-1363-596052BC9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93A2FD5C-AF85-FE46-32C0-8FC1C8323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3BF95B22-D7A2-BD1F-C50A-C9173B649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2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6EBB506F-65A2-9782-75B2-DCF4B3CFA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46E3A94E-9405-E770-1FD1-7227675D4A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5037B62E-E22B-479A-E4DF-05D3A13AF0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8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B6197DD6-91EE-2ED3-6B52-DBAC0E457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20B0D13F-470B-DE12-D057-91237F235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AE4BF7D0-C9BF-EA25-953A-30C785F50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2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6E0C605F-B3E2-0962-7429-B26DD10F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0AECFAFA-4FB7-4BCB-E79A-5F8CBB514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BCB48D9E-7EB3-D050-1BE4-9554CAD0EA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81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858C15A-21E5-D0B4-5C72-89C04CF6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0249CF2E-B3CE-50FC-0E58-1811FDF49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6B717691-3C24-0380-C63D-D036EE324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35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929A6DC-B367-28E0-7428-54B20F03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85D26A00-5187-365A-A052-1494FDEB8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734AEEA7-AB52-2AAE-822D-5AA44837B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6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D56D297-AAEA-3A7B-8DD8-63F90FEA6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F2C60221-833B-03A6-9A85-155C1C1A8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91CD7D18-30BF-66B9-16FE-3E743CE87C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3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51880CA-7D91-EB2D-F062-3417EA50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844D651-0E22-11B7-3E49-93D0C466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B572D276-D162-44D3-1311-94BF994A7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9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2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7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09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66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16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6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2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2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5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2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2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8DB97-BE7C-D925-30FD-9C50B3816B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7440" y="428"/>
            <a:ext cx="12346881" cy="69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8B568-3D3C-3E86-5500-B520D98306F0}"/>
              </a:ext>
            </a:extLst>
          </p:cNvPr>
          <p:cNvGrpSpPr/>
          <p:nvPr userDrawn="1"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5555CE-25B3-CABF-D580-C0F88491BEFE}"/>
                </a:ext>
              </a:extLst>
            </p:cNvPr>
            <p:cNvSpPr/>
            <p:nvPr userDrawn="1"/>
          </p:nvSpPr>
          <p:spPr>
            <a:xfrm flipH="1" flipV="1">
              <a:off x="5519057" y="6651712"/>
              <a:ext cx="7151914" cy="434885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84" t="-135494" r="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572DB9-8AEB-605A-8F56-BC9A0CE87D27}"/>
                </a:ext>
              </a:extLst>
            </p:cNvPr>
            <p:cNvSpPr/>
            <p:nvPr userDrawn="1"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7CC75-0266-7826-42A2-A3B90927FA5D}"/>
              </a:ext>
            </a:extLst>
          </p:cNvPr>
          <p:cNvGrpSpPr/>
          <p:nvPr userDrawn="1"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F4394B1-42DA-2076-40EA-F5DB6481935B}"/>
                </a:ext>
              </a:extLst>
            </p:cNvPr>
            <p:cNvSpPr/>
            <p:nvPr userDrawn="1"/>
          </p:nvSpPr>
          <p:spPr>
            <a:xfrm>
              <a:off x="-622201" y="-1"/>
              <a:ext cx="7315200" cy="393299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603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5157E1-0A45-B6AC-0EBB-7A01A63B633F}"/>
                </a:ext>
              </a:extLst>
            </p:cNvPr>
            <p:cNvSpPr/>
            <p:nvPr userDrawn="1"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98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vraj110504/NyaySetu-Pro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3A3F-BF7F-A63E-DFF9-0FA766A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9C9EC1E8-50F0-594B-D72F-7FE53C0D5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7C48A1-958B-BDC8-8917-A1E7E9F32B25}"/>
              </a:ext>
            </a:extLst>
          </p:cNvPr>
          <p:cNvSpPr/>
          <p:nvPr/>
        </p:nvSpPr>
        <p:spPr>
          <a:xfrm>
            <a:off x="2705101" y="38101"/>
            <a:ext cx="6781799" cy="67817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729495-97AF-FD52-3AB0-5D2450DBA74B}"/>
              </a:ext>
            </a:extLst>
          </p:cNvPr>
          <p:cNvSpPr txBox="1">
            <a:spLocks/>
          </p:cNvSpPr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VOIS Innovation 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Marathon 2.0 </a:t>
            </a:r>
            <a:endParaRPr lang="en-IN">
              <a:solidFill>
                <a:schemeClr val="bg1"/>
              </a:solidFill>
              <a:latin typeface="Vodafone Rg" panose="020B060608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3901539B-3E4F-88C2-6ABE-7F68AE084607}"/>
              </a:ext>
            </a:extLst>
          </p:cNvPr>
          <p:cNvSpPr/>
          <p:nvPr/>
        </p:nvSpPr>
        <p:spPr>
          <a:xfrm>
            <a:off x="292748" y="197497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9E9B9AF-6FE0-E406-C2CD-90613301085C}"/>
              </a:ext>
            </a:extLst>
          </p:cNvPr>
          <p:cNvSpPr/>
          <p:nvPr/>
        </p:nvSpPr>
        <p:spPr>
          <a:xfrm flipH="1">
            <a:off x="10122548" y="6032241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5CB7-81A8-467B-9A1F-9E1B4199267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Workflow diagram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8EE52-45A8-E7D9-529C-262804DEC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8628"/>
            <a:ext cx="12192000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6DCB7A6-634A-2780-9E61-89390F57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8BD7FAED-4E8E-17E3-9A26-E47A017A12CD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D52C8353-2CE1-BBD4-C142-0E2ABD1DE801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2C204748-0169-CDFE-7295-AAF53ADE62CE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5CD84464-3DBB-B5B5-C3CB-BDD8C5F71133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BA93AD7-CD0C-C09C-F0BC-09900B05EDBF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F051060C-A710-029F-D495-EAA70BD5F618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F353DA-7794-0E7B-DCB9-60A0055758D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 shots of our project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9C1D-D0A9-4499-D4A0-ADDD2EBC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541"/>
          <a:stretch>
            <a:fillRect/>
          </a:stretch>
        </p:blipFill>
        <p:spPr>
          <a:xfrm>
            <a:off x="4057779" y="1245662"/>
            <a:ext cx="4314220" cy="50216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771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14A035C-8A2E-6667-0023-E485F12E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7AE50D9A-117E-5401-2211-C281C1A03C09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F271C4C5-08F9-692A-E911-D3FD3940C932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B0658BC8-34E0-2732-E805-16B4774FE603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B573918D-8CBE-5ABF-318B-77176BDF7638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3160999-0030-ECB5-E0F0-6260978D46BC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34D05526-EB11-42D6-E456-B730C9E8D6DF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221CD-A199-5E37-06E7-FFC6CDAAD56C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 shots of our project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F5FB7-8E2E-CAC7-7FFF-27FB1B47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1235"/>
          <a:stretch>
            <a:fillRect/>
          </a:stretch>
        </p:blipFill>
        <p:spPr>
          <a:xfrm>
            <a:off x="1846098" y="1320800"/>
            <a:ext cx="8499804" cy="47159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11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07EE8BEC-6541-B59B-EDBF-CC21E495E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E654D221-5673-E80C-A088-7BE078838687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76E62ED7-8517-551D-5F27-CF23682FFF67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22CB87D6-61C3-F06F-8066-43A07ADD0DD9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BA7A4650-3D21-445D-D724-3E60F59BA78E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713FA975-5F16-0005-3E00-34F338661BD2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E04A933D-3B0B-2243-3295-C71DCFD3608B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CD0E5E-D665-F7EA-052A-C09D0CF37EAC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 shots of our project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3A230-2B63-B612-6BAB-EEB8B68B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074"/>
          <a:stretch>
            <a:fillRect/>
          </a:stretch>
        </p:blipFill>
        <p:spPr>
          <a:xfrm>
            <a:off x="1602827" y="1363133"/>
            <a:ext cx="8986345" cy="4521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00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346E62B-4B51-97E2-A56D-4C1689385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D7D5ED82-43F1-7C26-3018-66E07F3952D2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91B99F20-02AD-2243-6CD8-A66FE49C97E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C58283DF-7A34-9A6A-6AD6-1F2D7DA20B71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8B55B979-FFD8-7F36-FB82-34B1D106C202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6482302A-0417-B14B-6CE4-392FA2A0E0BC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E0517921-BD39-E18D-75DB-937B681D9AFC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A94538-C7D1-3447-02FF-DDAFB544FD1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 shots of our project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A2739-E431-B63D-D3B8-FCBE1D8E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528"/>
          <a:stretch>
            <a:fillRect/>
          </a:stretch>
        </p:blipFill>
        <p:spPr>
          <a:xfrm>
            <a:off x="3301019" y="1135493"/>
            <a:ext cx="5589961" cy="53130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6974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5543607-1277-77E2-4839-D4ADE65D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8FC0519E-B1DB-EE04-92B2-9FF7C539C3DA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64A1A436-4939-DAA9-ABAB-2F4923807524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55EE9CD1-1351-A479-AE90-DAE345E3C2D9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49D13B73-08CC-1883-A42A-65683B500213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D924F0EE-219C-F8C5-9335-3B1617717B72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FF753B0-CD37-B7CE-9967-10465176C0EC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69AFC6-8F16-2485-2499-EDB16CF60B9D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 shots of our project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DE61E-3CFD-11C1-F872-692C693A0E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852"/>
          <a:stretch>
            <a:fillRect/>
          </a:stretch>
        </p:blipFill>
        <p:spPr>
          <a:xfrm>
            <a:off x="4218394" y="1135493"/>
            <a:ext cx="3755211" cy="53589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0205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FB85F7C7-5C65-DE5E-D736-67FF78F9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CAD2A387-DD3E-62FF-6CE6-84F507FB3676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11852A8F-94D7-172D-F328-5D166FD10A0A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CFFC21C6-7AD4-66B3-C5F6-0C18380C58A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4784EBE0-1609-BF78-BB52-D03506A07B13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9864E4E4-92EE-13BB-7119-375321BC3C47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BE09524C-969B-3406-FBBA-26D76CC8C608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756446-7506-BD7B-3842-07AAF765E4ED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 shots of our project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90D0F-11FF-2182-4AA0-0F82177B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000"/>
          <a:stretch>
            <a:fillRect/>
          </a:stretch>
        </p:blipFill>
        <p:spPr>
          <a:xfrm>
            <a:off x="3321255" y="1044053"/>
            <a:ext cx="5549489" cy="5486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91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AC5F37-FC39-28B6-1CB0-135F2372259F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Role of Agentic AI  and Gen AI in the solution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3103C-9894-6F78-414E-FCF51F545C0D}"/>
              </a:ext>
            </a:extLst>
          </p:cNvPr>
          <p:cNvSpPr txBox="1"/>
          <p:nvPr/>
        </p:nvSpPr>
        <p:spPr>
          <a:xfrm>
            <a:off x="446315" y="1536174"/>
            <a:ext cx="70032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 of GenAI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Simplifies legal concepts and IPC sections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into plain, understandable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Powers legal Q&amp;A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IPC section prediction, and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legal document drafting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Enables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accurate, user-friendly legal assistance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through text-based interactions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 of Agentic AI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in the AI Newsletter feature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Automatically fetches, summarizes, and curates legal updates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Schedules and delivers weekly newsletters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without manual intervention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Combined Impact</a:t>
            </a:r>
          </a:p>
          <a:p>
            <a:pPr algn="just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GenAI enables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legal assistance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while Agentic AI ensures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automated legal awareness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together delivering 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reliable, scalable, and citizen-centric solution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71216-5BB8-B0F9-5D64-057BDD16F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336" y="1747449"/>
            <a:ext cx="4121791" cy="39344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416CE90F-71E3-21D0-BA78-91A91132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0F0C55-C4ED-73D3-F786-5FA02ACE6D68}"/>
              </a:ext>
            </a:extLst>
          </p:cNvPr>
          <p:cNvGrpSpPr/>
          <p:nvPr/>
        </p:nvGrpSpPr>
        <p:grpSpPr>
          <a:xfrm>
            <a:off x="359225" y="1257300"/>
            <a:ext cx="11462651" cy="4935107"/>
            <a:chOff x="457199" y="1257300"/>
            <a:chExt cx="11462651" cy="49351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0A3E513C-EA69-9F5E-4AB9-61B5939A5789}"/>
                </a:ext>
              </a:extLst>
            </p:cNvPr>
            <p:cNvSpPr/>
            <p:nvPr/>
          </p:nvSpPr>
          <p:spPr>
            <a:xfrm>
              <a:off x="1828009" y="2114155"/>
              <a:ext cx="8742020" cy="31219"/>
            </a:xfrm>
            <a:prstGeom prst="line">
              <a:avLst/>
            </a:prstGeom>
            <a:ln w="47625" cap="flat">
              <a:solidFill>
                <a:srgbClr val="8D9193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D06130-FE37-5A28-174A-727A7CC9FF81}"/>
                </a:ext>
              </a:extLst>
            </p:cNvPr>
            <p:cNvGrpSpPr/>
            <p:nvPr/>
          </p:nvGrpSpPr>
          <p:grpSpPr>
            <a:xfrm>
              <a:off x="1572683" y="2151799"/>
              <a:ext cx="468690" cy="1528270"/>
              <a:chOff x="1779397" y="2456804"/>
              <a:chExt cx="468690" cy="1528270"/>
            </a:xfrm>
          </p:grpSpPr>
          <p:sp>
            <p:nvSpPr>
              <p:cNvPr id="7" name="AutoShape 8">
                <a:extLst>
                  <a:ext uri="{FF2B5EF4-FFF2-40B4-BE49-F238E27FC236}">
                    <a16:creationId xmlns:a16="http://schemas.microsoft.com/office/drawing/2014/main" id="{6F80D0C8-83C8-34E1-8C69-114DE2824A50}"/>
                  </a:ext>
                </a:extLst>
              </p:cNvPr>
              <p:cNvSpPr/>
              <p:nvPr/>
            </p:nvSpPr>
            <p:spPr>
              <a:xfrm flipV="1">
                <a:off x="2013742" y="2456804"/>
                <a:ext cx="0" cy="1296981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" name="Group 15">
                <a:extLst>
                  <a:ext uri="{FF2B5EF4-FFF2-40B4-BE49-F238E27FC236}">
                    <a16:creationId xmlns:a16="http://schemas.microsoft.com/office/drawing/2014/main" id="{B7EE4523-D724-BA6A-443F-0290938CC9C4}"/>
                  </a:ext>
                </a:extLst>
              </p:cNvPr>
              <p:cNvGrpSpPr/>
              <p:nvPr/>
            </p:nvGrpSpPr>
            <p:grpSpPr>
              <a:xfrm rot="-10800000">
                <a:off x="1779397" y="3623616"/>
                <a:ext cx="468690" cy="361458"/>
                <a:chOff x="0" y="0"/>
                <a:chExt cx="922188" cy="711200"/>
              </a:xfrm>
            </p:grpSpPr>
            <p:sp>
              <p:nvSpPr>
                <p:cNvPr id="15" name="Freeform 16">
                  <a:extLst>
                    <a:ext uri="{FF2B5EF4-FFF2-40B4-BE49-F238E27FC236}">
                      <a16:creationId xmlns:a16="http://schemas.microsoft.com/office/drawing/2014/main" id="{871B3BBB-F30C-54B1-2CC6-0CED0C2440EF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TextBox 17">
                  <a:extLst>
                    <a:ext uri="{FF2B5EF4-FFF2-40B4-BE49-F238E27FC236}">
                      <a16:creationId xmlns:a16="http://schemas.microsoft.com/office/drawing/2014/main" id="{30C12B85-4224-F44F-3211-CE60E766CF75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DDF31A0C-77BF-EFF2-B1CE-8DA07D90F38C}"/>
                </a:ext>
              </a:extLst>
            </p:cNvPr>
            <p:cNvSpPr txBox="1"/>
            <p:nvPr/>
          </p:nvSpPr>
          <p:spPr>
            <a:xfrm>
              <a:off x="598832" y="4067360"/>
              <a:ext cx="2917136" cy="1399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F3F7E365-9D38-5677-7432-BDFD7217AEB3}"/>
                </a:ext>
              </a:extLst>
            </p:cNvPr>
            <p:cNvGrpSpPr/>
            <p:nvPr/>
          </p:nvGrpSpPr>
          <p:grpSpPr>
            <a:xfrm>
              <a:off x="457199" y="3695947"/>
              <a:ext cx="2656106" cy="2496460"/>
              <a:chOff x="457199" y="3695947"/>
              <a:chExt cx="2656106" cy="249646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218766B-427A-8F11-3719-323D25F6AB5B}"/>
                  </a:ext>
                </a:extLst>
              </p:cNvPr>
              <p:cNvSpPr/>
              <p:nvPr/>
            </p:nvSpPr>
            <p:spPr>
              <a:xfrm>
                <a:off x="457199" y="4369296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EAE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Citizen-First Legal Simplification: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Converts complex laws and IPC sections into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plain, easy-to-understand language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1" name="Group 12">
                <a:extLst>
                  <a:ext uri="{FF2B5EF4-FFF2-40B4-BE49-F238E27FC236}">
                    <a16:creationId xmlns:a16="http://schemas.microsoft.com/office/drawing/2014/main" id="{85D85324-4782-DA38-3181-939FE970DF09}"/>
                  </a:ext>
                </a:extLst>
              </p:cNvPr>
              <p:cNvGrpSpPr/>
              <p:nvPr/>
            </p:nvGrpSpPr>
            <p:grpSpPr>
              <a:xfrm>
                <a:off x="1415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12" name="Freeform 13">
                  <a:extLst>
                    <a:ext uri="{FF2B5EF4-FFF2-40B4-BE49-F238E27FC236}">
                      <a16:creationId xmlns:a16="http://schemas.microsoft.com/office/drawing/2014/main" id="{00CE095B-0352-5A86-8F44-BFF62C7F233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Box 14">
                  <a:extLst>
                    <a:ext uri="{FF2B5EF4-FFF2-40B4-BE49-F238E27FC236}">
                      <a16:creationId xmlns:a16="http://schemas.microsoft.com/office/drawing/2014/main" id="{6B67DE5C-1244-20F1-4D7E-9934E36B209E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AE7F35-4433-6DDF-4A14-A37E74AEFA32}"/>
                </a:ext>
              </a:extLst>
            </p:cNvPr>
            <p:cNvGrpSpPr/>
            <p:nvPr/>
          </p:nvGrpSpPr>
          <p:grpSpPr>
            <a:xfrm>
              <a:off x="4492478" y="2212351"/>
              <a:ext cx="468690" cy="1456833"/>
              <a:chOff x="5529870" y="3148727"/>
              <a:chExt cx="468690" cy="1456833"/>
            </a:xfrm>
          </p:grpSpPr>
          <p:sp>
            <p:nvSpPr>
              <p:cNvPr id="18" name="AutoShape 19">
                <a:extLst>
                  <a:ext uri="{FF2B5EF4-FFF2-40B4-BE49-F238E27FC236}">
                    <a16:creationId xmlns:a16="http://schemas.microsoft.com/office/drawing/2014/main" id="{68A95C0A-FC90-D1AB-6EBA-A467CFF98295}"/>
                  </a:ext>
                </a:extLst>
              </p:cNvPr>
              <p:cNvSpPr/>
              <p:nvPr/>
            </p:nvSpPr>
            <p:spPr>
              <a:xfrm flipV="1">
                <a:off x="5764215" y="3148727"/>
                <a:ext cx="0" cy="12255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BE2B2AAE-13AA-22E9-4EDC-059C7905D53A}"/>
                  </a:ext>
                </a:extLst>
              </p:cNvPr>
              <p:cNvGrpSpPr/>
              <p:nvPr/>
            </p:nvGrpSpPr>
            <p:grpSpPr>
              <a:xfrm rot="-10800000">
                <a:off x="5529870" y="4244102"/>
                <a:ext cx="468690" cy="361458"/>
                <a:chOff x="0" y="0"/>
                <a:chExt cx="922188" cy="711200"/>
              </a:xfrm>
            </p:grpSpPr>
            <p:sp>
              <p:nvSpPr>
                <p:cNvPr id="20" name="Freeform 27">
                  <a:extLst>
                    <a:ext uri="{FF2B5EF4-FFF2-40B4-BE49-F238E27FC236}">
                      <a16:creationId xmlns:a16="http://schemas.microsoft.com/office/drawing/2014/main" id="{CDC77F88-3FC2-656B-628D-BEF0198EAB68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E46671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TextBox 28">
                  <a:extLst>
                    <a:ext uri="{FF2B5EF4-FFF2-40B4-BE49-F238E27FC236}">
                      <a16:creationId xmlns:a16="http://schemas.microsoft.com/office/drawing/2014/main" id="{B55FB2A9-2596-3DBB-2929-8F12CC8F5F22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8680696-E93E-8A90-6DF3-98C1DBB3E7FA}"/>
                </a:ext>
              </a:extLst>
            </p:cNvPr>
            <p:cNvGrpSpPr/>
            <p:nvPr/>
          </p:nvGrpSpPr>
          <p:grpSpPr>
            <a:xfrm>
              <a:off x="7412273" y="2242251"/>
              <a:ext cx="468690" cy="1426933"/>
              <a:chOff x="8910683" y="3178627"/>
              <a:chExt cx="468690" cy="1426933"/>
            </a:xfrm>
          </p:grpSpPr>
          <p:sp>
            <p:nvSpPr>
              <p:cNvPr id="23" name="AutoShape 29">
                <a:extLst>
                  <a:ext uri="{FF2B5EF4-FFF2-40B4-BE49-F238E27FC236}">
                    <a16:creationId xmlns:a16="http://schemas.microsoft.com/office/drawing/2014/main" id="{6F5E88DF-DEE0-A71A-2B00-86098277BB1A}"/>
                  </a:ext>
                </a:extLst>
              </p:cNvPr>
              <p:cNvSpPr/>
              <p:nvPr/>
            </p:nvSpPr>
            <p:spPr>
              <a:xfrm flipH="1" flipV="1">
                <a:off x="9145028" y="3178627"/>
                <a:ext cx="0" cy="11956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37">
                <a:extLst>
                  <a:ext uri="{FF2B5EF4-FFF2-40B4-BE49-F238E27FC236}">
                    <a16:creationId xmlns:a16="http://schemas.microsoft.com/office/drawing/2014/main" id="{91318B96-C54D-C112-5CFD-EF88CD1C8554}"/>
                  </a:ext>
                </a:extLst>
              </p:cNvPr>
              <p:cNvGrpSpPr/>
              <p:nvPr/>
            </p:nvGrpSpPr>
            <p:grpSpPr>
              <a:xfrm rot="-10800000">
                <a:off x="8910683" y="4244102"/>
                <a:ext cx="468690" cy="361458"/>
                <a:chOff x="0" y="0"/>
                <a:chExt cx="922188" cy="711200"/>
              </a:xfrm>
            </p:grpSpPr>
            <p:sp>
              <p:nvSpPr>
                <p:cNvPr id="25" name="Freeform 38">
                  <a:extLst>
                    <a:ext uri="{FF2B5EF4-FFF2-40B4-BE49-F238E27FC236}">
                      <a16:creationId xmlns:a16="http://schemas.microsoft.com/office/drawing/2014/main" id="{9C450C3B-198E-2F11-B744-A2C58DD010F0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38AEB6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TextBox 39">
                  <a:extLst>
                    <a:ext uri="{FF2B5EF4-FFF2-40B4-BE49-F238E27FC236}">
                      <a16:creationId xmlns:a16="http://schemas.microsoft.com/office/drawing/2014/main" id="{53A43635-0848-063B-C694-40304CEEAEEC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7A096F7-8B22-4167-154F-CBC8FB0231B8}"/>
                </a:ext>
              </a:extLst>
            </p:cNvPr>
            <p:cNvGrpSpPr/>
            <p:nvPr/>
          </p:nvGrpSpPr>
          <p:grpSpPr>
            <a:xfrm>
              <a:off x="10332067" y="2161060"/>
              <a:ext cx="468690" cy="1508124"/>
              <a:chOff x="9929296" y="2389865"/>
              <a:chExt cx="468690" cy="1508124"/>
            </a:xfrm>
          </p:grpSpPr>
          <p:sp>
            <p:nvSpPr>
              <p:cNvPr id="28" name="AutoShape 40">
                <a:extLst>
                  <a:ext uri="{FF2B5EF4-FFF2-40B4-BE49-F238E27FC236}">
                    <a16:creationId xmlns:a16="http://schemas.microsoft.com/office/drawing/2014/main" id="{7D290BEB-F88F-CC5C-7524-A7F4C4D72E8D}"/>
                  </a:ext>
                </a:extLst>
              </p:cNvPr>
              <p:cNvSpPr/>
              <p:nvPr/>
            </p:nvSpPr>
            <p:spPr>
              <a:xfrm flipV="1">
                <a:off x="10163641" y="2389865"/>
                <a:ext cx="0" cy="127683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2FB08FCA-3538-A4AD-8006-6AD754E8D902}"/>
                  </a:ext>
                </a:extLst>
              </p:cNvPr>
              <p:cNvGrpSpPr/>
              <p:nvPr/>
            </p:nvGrpSpPr>
            <p:grpSpPr>
              <a:xfrm rot="-10800000">
                <a:off x="9929296" y="3536531"/>
                <a:ext cx="468690" cy="361458"/>
                <a:chOff x="0" y="0"/>
                <a:chExt cx="922188" cy="711200"/>
              </a:xfrm>
            </p:grpSpPr>
            <p:sp>
              <p:nvSpPr>
                <p:cNvPr id="30" name="Freeform 49">
                  <a:extLst>
                    <a:ext uri="{FF2B5EF4-FFF2-40B4-BE49-F238E27FC236}">
                      <a16:creationId xmlns:a16="http://schemas.microsoft.com/office/drawing/2014/main" id="{E531DA4E-6D4D-D461-9146-7B8DD697B477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DDA707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50">
                  <a:extLst>
                    <a:ext uri="{FF2B5EF4-FFF2-40B4-BE49-F238E27FC236}">
                      <a16:creationId xmlns:a16="http://schemas.microsoft.com/office/drawing/2014/main" id="{CE7EDB0A-BC9B-79CB-24BE-2653F5A7A5F1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97FD81C-0149-F0F9-B29B-A63A83016ED6}"/>
                </a:ext>
              </a:extLst>
            </p:cNvPr>
            <p:cNvGrpSpPr/>
            <p:nvPr/>
          </p:nvGrpSpPr>
          <p:grpSpPr>
            <a:xfrm>
              <a:off x="3733137" y="1257300"/>
              <a:ext cx="4725725" cy="1431718"/>
              <a:chOff x="0" y="0"/>
              <a:chExt cx="1491632" cy="536090"/>
            </a:xfrm>
          </p:grpSpPr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09479399-83E8-2DB1-55BC-B38C11DDA0E3}"/>
                  </a:ext>
                </a:extLst>
              </p:cNvPr>
              <p:cNvSpPr/>
              <p:nvPr/>
            </p:nvSpPr>
            <p:spPr>
              <a:xfrm>
                <a:off x="0" y="0"/>
                <a:ext cx="1491632" cy="536090"/>
              </a:xfrm>
              <a:custGeom>
                <a:avLst/>
                <a:gdLst/>
                <a:ahLst/>
                <a:cxnLst/>
                <a:rect l="l" t="t" r="r" b="b"/>
                <a:pathLst>
                  <a:path w="1491632" h="536090">
                    <a:moveTo>
                      <a:pt x="49148" y="0"/>
                    </a:moveTo>
                    <a:lnTo>
                      <a:pt x="1442485" y="0"/>
                    </a:lnTo>
                    <a:cubicBezTo>
                      <a:pt x="1455519" y="0"/>
                      <a:pt x="1468020" y="5178"/>
                      <a:pt x="1477237" y="14395"/>
                    </a:cubicBezTo>
                    <a:cubicBezTo>
                      <a:pt x="1486454" y="23612"/>
                      <a:pt x="1491632" y="36113"/>
                      <a:pt x="1491632" y="49148"/>
                    </a:cubicBezTo>
                    <a:lnTo>
                      <a:pt x="1491632" y="486943"/>
                    </a:lnTo>
                    <a:cubicBezTo>
                      <a:pt x="1491632" y="514086"/>
                      <a:pt x="1469628" y="536090"/>
                      <a:pt x="1442485" y="536090"/>
                    </a:cubicBezTo>
                    <a:lnTo>
                      <a:pt x="49148" y="536090"/>
                    </a:lnTo>
                    <a:cubicBezTo>
                      <a:pt x="36113" y="536090"/>
                      <a:pt x="23612" y="530912"/>
                      <a:pt x="14395" y="521695"/>
                    </a:cubicBezTo>
                    <a:cubicBezTo>
                      <a:pt x="5178" y="512478"/>
                      <a:pt x="0" y="499977"/>
                      <a:pt x="0" y="486943"/>
                    </a:cubicBezTo>
                    <a:lnTo>
                      <a:pt x="0" y="49148"/>
                    </a:lnTo>
                    <a:cubicBezTo>
                      <a:pt x="0" y="36113"/>
                      <a:pt x="5178" y="23612"/>
                      <a:pt x="14395" y="14395"/>
                    </a:cubicBezTo>
                    <a:cubicBezTo>
                      <a:pt x="23612" y="5178"/>
                      <a:pt x="36113" y="0"/>
                      <a:pt x="49148" y="0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A3D8B-B5DD-7653-F378-8E24EC7A7E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91632" cy="57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7C4C512-4ECE-6B9E-EE0A-46CC1EE1C694}"/>
                </a:ext>
              </a:extLst>
            </p:cNvPr>
            <p:cNvSpPr/>
            <p:nvPr/>
          </p:nvSpPr>
          <p:spPr>
            <a:xfrm>
              <a:off x="3378200" y="4354801"/>
              <a:ext cx="2656106" cy="1823111"/>
            </a:xfrm>
            <a:prstGeom prst="roundRect">
              <a:avLst>
                <a:gd name="adj" fmla="val 12163"/>
              </a:avLst>
            </a:prstGeom>
            <a:solidFill>
              <a:srgbClr val="FFB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Incident-to-Law Mapping: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Maps real-life incident descriptions to </a:t>
              </a:r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relevant IPC sections</a:t>
              </a: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intelligently.</a:t>
              </a:r>
            </a:p>
          </p:txBody>
        </p:sp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05D112A7-6BD1-67D3-65D8-FF2E28353C4C}"/>
                </a:ext>
              </a:extLst>
            </p:cNvPr>
            <p:cNvGrpSpPr/>
            <p:nvPr/>
          </p:nvGrpSpPr>
          <p:grpSpPr>
            <a:xfrm>
              <a:off x="4336368" y="3695947"/>
              <a:ext cx="739770" cy="739770"/>
              <a:chOff x="0" y="0"/>
              <a:chExt cx="812800" cy="812800"/>
            </a:xfrm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B9857297-281F-4E28-6CA1-D4F6EE50AF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17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14">
                <a:extLst>
                  <a:ext uri="{FF2B5EF4-FFF2-40B4-BE49-F238E27FC236}">
                    <a16:creationId xmlns:a16="http://schemas.microsoft.com/office/drawing/2014/main" id="{221723EC-4D08-BA6D-10A0-D3745F82D13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71438" tIns="71438" rIns="71438" bIns="71438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AE630B3-5C58-A2B2-DDEF-E3B80293A1D9}"/>
                </a:ext>
              </a:extLst>
            </p:cNvPr>
            <p:cNvGrpSpPr/>
            <p:nvPr/>
          </p:nvGrpSpPr>
          <p:grpSpPr>
            <a:xfrm>
              <a:off x="6299200" y="3695947"/>
              <a:ext cx="2656106" cy="2496460"/>
              <a:chOff x="6299200" y="3695947"/>
              <a:chExt cx="2656106" cy="2496460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DD12D05-AB43-5D57-4A54-2E4382BE7029}"/>
                  </a:ext>
                </a:extLst>
              </p:cNvPr>
              <p:cNvSpPr/>
              <p:nvPr/>
            </p:nvSpPr>
            <p:spPr>
              <a:xfrm>
                <a:off x="6299200" y="4369296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B5E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Automated Legal Draft Generation: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Creates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ready-to-use legal documents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from simple user inputs.</a:t>
                </a:r>
              </a:p>
            </p:txBody>
          </p:sp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id="{CE977FBB-2A3F-EA9D-C403-E269865BF7A0}"/>
                  </a:ext>
                </a:extLst>
              </p:cNvPr>
              <p:cNvGrpSpPr/>
              <p:nvPr/>
            </p:nvGrpSpPr>
            <p:grpSpPr>
              <a:xfrm>
                <a:off x="7257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56" name="Freeform 13">
                  <a:extLst>
                    <a:ext uri="{FF2B5EF4-FFF2-40B4-BE49-F238E27FC236}">
                      <a16:creationId xmlns:a16="http://schemas.microsoft.com/office/drawing/2014/main" id="{F84E8388-7097-537E-A42F-A19963DD601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5CDD7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TextBox 14">
                  <a:extLst>
                    <a:ext uri="{FF2B5EF4-FFF2-40B4-BE49-F238E27FC236}">
                      <a16:creationId xmlns:a16="http://schemas.microsoft.com/office/drawing/2014/main" id="{A85665AF-1AD7-E2AB-4403-E70EF8731BA2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6D60434-4316-155A-0818-987A000FFBCF}"/>
                </a:ext>
              </a:extLst>
            </p:cNvPr>
            <p:cNvGrpSpPr/>
            <p:nvPr/>
          </p:nvGrpSpPr>
          <p:grpSpPr>
            <a:xfrm>
              <a:off x="9263744" y="3695947"/>
              <a:ext cx="2656106" cy="2496460"/>
              <a:chOff x="9220200" y="3695947"/>
              <a:chExt cx="2656106" cy="2496460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3F4BAC24-ED77-36E4-A157-80391A5CA286}"/>
                  </a:ext>
                </a:extLst>
              </p:cNvPr>
              <p:cNvSpPr/>
              <p:nvPr/>
            </p:nvSpPr>
            <p:spPr>
              <a:xfrm>
                <a:off x="9220200" y="4369296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FFE8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Fully Automated Legal Awareness: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Delivers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weekly legal updates via Agentic AI-powered newsletters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60" name="Group 12">
                <a:extLst>
                  <a:ext uri="{FF2B5EF4-FFF2-40B4-BE49-F238E27FC236}">
                    <a16:creationId xmlns:a16="http://schemas.microsoft.com/office/drawing/2014/main" id="{8B4E89B2-223F-C7D1-2EFC-13C6A7C5AE2A}"/>
                  </a:ext>
                </a:extLst>
              </p:cNvPr>
              <p:cNvGrpSpPr/>
              <p:nvPr/>
            </p:nvGrpSpPr>
            <p:grpSpPr>
              <a:xfrm>
                <a:off x="10178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62" name="Freeform 13">
                  <a:extLst>
                    <a:ext uri="{FF2B5EF4-FFF2-40B4-BE49-F238E27FC236}">
                      <a16:creationId xmlns:a16="http://schemas.microsoft.com/office/drawing/2014/main" id="{1B5301FD-63F9-66AE-EFC4-70A1A5F54CF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2B300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TextBox 14">
                  <a:extLst>
                    <a:ext uri="{FF2B5EF4-FFF2-40B4-BE49-F238E27FC236}">
                      <a16:creationId xmlns:a16="http://schemas.microsoft.com/office/drawing/2014/main" id="{E27C0660-7BF6-4D64-7D02-A5DCC3DBEEBA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261" name="TextBox 67">
                <a:extLst>
                  <a:ext uri="{FF2B5EF4-FFF2-40B4-BE49-F238E27FC236}">
                    <a16:creationId xmlns:a16="http://schemas.microsoft.com/office/drawing/2014/main" id="{91ACEE76-CC5B-17B2-5C4C-3568837A70AE}"/>
                  </a:ext>
                </a:extLst>
              </p:cNvPr>
              <p:cNvSpPr txBox="1"/>
              <p:nvPr/>
            </p:nvSpPr>
            <p:spPr>
              <a:xfrm>
                <a:off x="9345382" y="4683959"/>
                <a:ext cx="2405743" cy="2462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endParaRPr lang="en-US" sz="1600" dirty="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11D45E9-C7B4-655D-8AA7-5D019C706921}"/>
                </a:ext>
              </a:extLst>
            </p:cNvPr>
            <p:cNvSpPr txBox="1"/>
            <p:nvPr/>
          </p:nvSpPr>
          <p:spPr>
            <a:xfrm>
              <a:off x="1611085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484C45E9-5698-B4DF-F0E9-EEE2382548E0}"/>
                </a:ext>
              </a:extLst>
            </p:cNvPr>
            <p:cNvSpPr txBox="1"/>
            <p:nvPr/>
          </p:nvSpPr>
          <p:spPr>
            <a:xfrm>
              <a:off x="4552650" y="3856547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48D7C18-0C84-065B-11A8-4AD7B0D132B3}"/>
                </a:ext>
              </a:extLst>
            </p:cNvPr>
            <p:cNvSpPr txBox="1"/>
            <p:nvPr/>
          </p:nvSpPr>
          <p:spPr>
            <a:xfrm>
              <a:off x="7485506" y="3865777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BB405DF-0F85-5D98-7321-8788D591BE04}"/>
                </a:ext>
              </a:extLst>
            </p:cNvPr>
            <p:cNvSpPr txBox="1"/>
            <p:nvPr/>
          </p:nvSpPr>
          <p:spPr>
            <a:xfrm>
              <a:off x="10423761" y="3873163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71" name="Title 1">
              <a:extLst>
                <a:ext uri="{FF2B5EF4-FFF2-40B4-BE49-F238E27FC236}">
                  <a16:creationId xmlns:a16="http://schemas.microsoft.com/office/drawing/2014/main" id="{3AD084F1-FF05-8B2E-C4EB-73C914FCF854}"/>
                </a:ext>
              </a:extLst>
            </p:cNvPr>
            <p:cNvSpPr txBox="1">
              <a:spLocks/>
            </p:cNvSpPr>
            <p:nvPr/>
          </p:nvSpPr>
          <p:spPr>
            <a:xfrm>
              <a:off x="4005942" y="1638302"/>
              <a:ext cx="418011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3000" b="1">
                  <a:solidFill>
                    <a:schemeClr val="bg1"/>
                  </a:solidFill>
                  <a:latin typeface="Vodafone Rg" panose="020B0606080202020204" pitchFamily="34" charset="0"/>
                </a:rPr>
                <a:t>Novelty and Uniqueness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34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BC41-7A97-431A-4BB9-3A57BC031021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Git Hub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0B345-39AC-A986-82F0-2C3697B896F6}"/>
              </a:ext>
            </a:extLst>
          </p:cNvPr>
          <p:cNvSpPr txBox="1"/>
          <p:nvPr/>
        </p:nvSpPr>
        <p:spPr>
          <a:xfrm>
            <a:off x="359227" y="1137950"/>
            <a:ext cx="110054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Please create public GitHub repository (Enable Add README  button while creating repository)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ACE28-5ECB-2D7F-48F3-4917B2A0145C}"/>
              </a:ext>
            </a:extLst>
          </p:cNvPr>
          <p:cNvSpPr txBox="1"/>
          <p:nvPr/>
        </p:nvSpPr>
        <p:spPr>
          <a:xfrm>
            <a:off x="359227" y="1533464"/>
            <a:ext cx="5747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with format: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E604B-12D5-ACDE-2B60-132E7E5044CE}"/>
              </a:ext>
            </a:extLst>
          </p:cNvPr>
          <p:cNvSpPr txBox="1"/>
          <p:nvPr/>
        </p:nvSpPr>
        <p:spPr>
          <a:xfrm>
            <a:off x="359227" y="1928978"/>
            <a:ext cx="921261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GitHub URL – </a:t>
            </a:r>
            <a:r>
              <a:rPr lang="en-US" sz="1600" dirty="0">
                <a:latin typeface="Calibri"/>
                <a:cs typeface="Calibri"/>
                <a:hlinkClick r:id="rId3"/>
              </a:rPr>
              <a:t>https://github.com/shivraj110504/NyaySetu-Prod</a:t>
            </a: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1C18-6BF5-B97D-EE64-7FCF0E49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C642-43AC-4A20-252B-6E329095AC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9289" y="1388259"/>
            <a:ext cx="5661025" cy="73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54305" marR="5080">
              <a:lnSpc>
                <a:spcPts val="2790"/>
              </a:lnSpc>
              <a:spcBef>
                <a:spcPts val="1380"/>
              </a:spcBef>
            </a:pP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NyaySetu</a:t>
            </a:r>
            <a:r>
              <a:rPr lang="en-US" sz="3200" b="1" spc="-18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sz="3200" b="1" spc="-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200" b="1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Legal</a:t>
            </a:r>
            <a:r>
              <a:rPr lang="en-US" sz="3200" b="1" spc="-19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Assistance</a:t>
            </a:r>
            <a:r>
              <a:rPr lang="en-US" sz="3200" b="1" spc="-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3200" b="1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Citizen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2CB2C9-6779-3C32-CD66-F4830635225E}"/>
              </a:ext>
            </a:extLst>
          </p:cNvPr>
          <p:cNvSpPr/>
          <p:nvPr/>
        </p:nvSpPr>
        <p:spPr>
          <a:xfrm>
            <a:off x="2103191" y="3595006"/>
            <a:ext cx="2325046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CCB1A2-324D-F7D1-2DFF-C45E68B6E542}"/>
              </a:ext>
            </a:extLst>
          </p:cNvPr>
          <p:cNvGrpSpPr/>
          <p:nvPr/>
        </p:nvGrpSpPr>
        <p:grpSpPr>
          <a:xfrm>
            <a:off x="1307097" y="2884713"/>
            <a:ext cx="3995057" cy="544287"/>
            <a:chOff x="1273629" y="1436913"/>
            <a:chExt cx="3995057" cy="5442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C5427B-5584-42AA-BCBF-190F3341B904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26BBA8-58B8-3AFD-F121-AED51A095207}"/>
                </a:ext>
              </a:extLst>
            </p:cNvPr>
            <p:cNvSpPr txBox="1"/>
            <p:nvPr/>
          </p:nvSpPr>
          <p:spPr>
            <a:xfrm>
              <a:off x="1790700" y="1539779"/>
              <a:ext cx="2960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Team No. 43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3CC7B-51F3-AF5B-5DAC-EE3E535ABF34}"/>
              </a:ext>
            </a:extLst>
          </p:cNvPr>
          <p:cNvGrpSpPr/>
          <p:nvPr/>
        </p:nvGrpSpPr>
        <p:grpSpPr>
          <a:xfrm>
            <a:off x="1268186" y="5515140"/>
            <a:ext cx="3995057" cy="584775"/>
            <a:chOff x="1273629" y="1416668"/>
            <a:chExt cx="3995057" cy="584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B059A2-5AB7-4E51-27BD-E7AB5C0CA496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524BB-4EBD-652C-8DAB-09CCCEED5D51}"/>
                </a:ext>
              </a:extLst>
            </p:cNvPr>
            <p:cNvSpPr txBox="1"/>
            <p:nvPr/>
          </p:nvSpPr>
          <p:spPr>
            <a:xfrm>
              <a:off x="1468374" y="1416668"/>
              <a:ext cx="36833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Sinhgad</a:t>
              </a:r>
              <a:r>
                <a:rPr lang="en-US" sz="1600" b="1" dirty="0">
                  <a:solidFill>
                    <a:schemeClr val="tx1"/>
                  </a:solidFill>
                </a:rPr>
                <a:t> Academy of Engineering, Pune – 48, Maharashtra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780AD8-94E6-C0DF-B4F9-D2AD72EC8C4F}"/>
              </a:ext>
            </a:extLst>
          </p:cNvPr>
          <p:cNvSpPr txBox="1"/>
          <p:nvPr/>
        </p:nvSpPr>
        <p:spPr>
          <a:xfrm>
            <a:off x="7616208" y="2894935"/>
            <a:ext cx="2744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Team Lead, Name, Branch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1E980-C3C8-EDB0-7CC9-C8B02947B293}"/>
              </a:ext>
            </a:extLst>
          </p:cNvPr>
          <p:cNvSpPr txBox="1"/>
          <p:nvPr/>
        </p:nvSpPr>
        <p:spPr>
          <a:xfrm>
            <a:off x="8436634" y="1457864"/>
            <a:ext cx="1293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your professional photo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4E90D5-C367-4D46-60D1-9E7D169F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91" y="3748499"/>
            <a:ext cx="2325046" cy="15258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5DD30F-EDF7-B63C-25B5-A4E6CBCC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99" y="925619"/>
            <a:ext cx="1762831" cy="1662021"/>
          </a:xfrm>
          <a:prstGeom prst="roundRect">
            <a:avLst>
              <a:gd name="adj" fmla="val 45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AAC2B-86F9-1262-53F4-90360B430EBB}"/>
              </a:ext>
            </a:extLst>
          </p:cNvPr>
          <p:cNvSpPr/>
          <p:nvPr/>
        </p:nvSpPr>
        <p:spPr>
          <a:xfrm>
            <a:off x="7659782" y="2585564"/>
            <a:ext cx="2743200" cy="6293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9E4150-63F2-4216-FA00-52208565B86D}"/>
              </a:ext>
            </a:extLst>
          </p:cNvPr>
          <p:cNvGrpSpPr/>
          <p:nvPr/>
        </p:nvGrpSpPr>
        <p:grpSpPr>
          <a:xfrm>
            <a:off x="7528639" y="2712300"/>
            <a:ext cx="3109952" cy="765703"/>
            <a:chOff x="7295744" y="4938409"/>
            <a:chExt cx="1605063" cy="48638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08287A-2288-8956-0CE4-3EA91650F586}"/>
                </a:ext>
              </a:extLst>
            </p:cNvPr>
            <p:cNvSpPr/>
            <p:nvPr/>
          </p:nvSpPr>
          <p:spPr>
            <a:xfrm>
              <a:off x="7295744" y="4938409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3ECC09-D854-D0B4-11CA-C60803C9C0BB}"/>
                </a:ext>
              </a:extLst>
            </p:cNvPr>
            <p:cNvSpPr txBox="1"/>
            <p:nvPr/>
          </p:nvSpPr>
          <p:spPr>
            <a:xfrm>
              <a:off x="7295744" y="4987790"/>
              <a:ext cx="1605063" cy="371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Mr. Shivraj </a:t>
              </a:r>
              <a:r>
                <a:rPr lang="en-US" sz="1600" b="1" dirty="0" err="1">
                  <a:solidFill>
                    <a:schemeClr val="tx1"/>
                  </a:solidFill>
                </a:rPr>
                <a:t>Taware</a:t>
              </a:r>
              <a:r>
                <a:rPr lang="en-US" sz="1600" b="1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Information Technology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6AE875D-D006-AE2C-F011-1FDACF65A9DF}"/>
              </a:ext>
            </a:extLst>
          </p:cNvPr>
          <p:cNvSpPr/>
          <p:nvPr/>
        </p:nvSpPr>
        <p:spPr>
          <a:xfrm>
            <a:off x="9248571" y="5492849"/>
            <a:ext cx="2743200" cy="6293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BAE48-1C98-B6A2-A655-9FECAEFDE8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60" t="20793" r="160" b="-5388"/>
          <a:stretch>
            <a:fillRect/>
          </a:stretch>
        </p:blipFill>
        <p:spPr>
          <a:xfrm>
            <a:off x="6795842" y="3686441"/>
            <a:ext cx="1727880" cy="1864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53A005-B03F-A545-8F57-F24F1B739CF0}"/>
              </a:ext>
            </a:extLst>
          </p:cNvPr>
          <p:cNvSpPr/>
          <p:nvPr/>
        </p:nvSpPr>
        <p:spPr>
          <a:xfrm>
            <a:off x="6288182" y="5623080"/>
            <a:ext cx="2743200" cy="6293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278990-FA5E-7696-F18D-0649A63A0731}"/>
              </a:ext>
            </a:extLst>
          </p:cNvPr>
          <p:cNvGrpSpPr/>
          <p:nvPr/>
        </p:nvGrpSpPr>
        <p:grpSpPr>
          <a:xfrm>
            <a:off x="6276011" y="5620910"/>
            <a:ext cx="2755371" cy="917523"/>
            <a:chOff x="6408557" y="4971958"/>
            <a:chExt cx="1605063" cy="53613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5E0CD9E-6F3A-B06A-DD11-0B6B31517802}"/>
                </a:ext>
              </a:extLst>
            </p:cNvPr>
            <p:cNvSpPr/>
            <p:nvPr/>
          </p:nvSpPr>
          <p:spPr>
            <a:xfrm>
              <a:off x="6408557" y="4971958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143833-12AA-29AF-FAAC-2923A5A06A42}"/>
                </a:ext>
              </a:extLst>
            </p:cNvPr>
            <p:cNvSpPr txBox="1"/>
            <p:nvPr/>
          </p:nvSpPr>
          <p:spPr>
            <a:xfrm>
              <a:off x="6476668" y="5022517"/>
              <a:ext cx="1467075" cy="485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Miss. </a:t>
              </a:r>
              <a:r>
                <a:rPr lang="en-US" sz="1600" b="1" dirty="0" err="1">
                  <a:solidFill>
                    <a:schemeClr val="tx1"/>
                  </a:solidFill>
                </a:rPr>
                <a:t>Pragyata</a:t>
              </a:r>
              <a:r>
                <a:rPr lang="en-US" sz="1600" b="1" dirty="0">
                  <a:solidFill>
                    <a:schemeClr val="tx1"/>
                  </a:solidFill>
                </a:rPr>
                <a:t> Singh.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Information Technology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A8CF9F0-953A-33EB-450F-39EDA55DB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76" t="15077" r="6781" b="-523"/>
          <a:stretch>
            <a:fillRect/>
          </a:stretch>
        </p:blipFill>
        <p:spPr>
          <a:xfrm>
            <a:off x="9840977" y="3649033"/>
            <a:ext cx="1558387" cy="1843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D8E3248-1826-F778-6865-144318CB481C}"/>
              </a:ext>
            </a:extLst>
          </p:cNvPr>
          <p:cNvSpPr/>
          <p:nvPr/>
        </p:nvSpPr>
        <p:spPr>
          <a:xfrm>
            <a:off x="9357469" y="5494337"/>
            <a:ext cx="2743200" cy="6293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5C6A75-66AA-BD93-8A82-4E7C18327328}"/>
              </a:ext>
            </a:extLst>
          </p:cNvPr>
          <p:cNvGrpSpPr/>
          <p:nvPr/>
        </p:nvGrpSpPr>
        <p:grpSpPr>
          <a:xfrm>
            <a:off x="9248571" y="5620914"/>
            <a:ext cx="2755371" cy="927069"/>
            <a:chOff x="6408557" y="4977539"/>
            <a:chExt cx="1605063" cy="54171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7FBCD1A-941B-46C0-8A5D-97C75E44B6CF}"/>
                </a:ext>
              </a:extLst>
            </p:cNvPr>
            <p:cNvSpPr/>
            <p:nvPr/>
          </p:nvSpPr>
          <p:spPr>
            <a:xfrm>
              <a:off x="6408557" y="4977539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D67877-CEC3-7196-60D7-F261223D9777}"/>
                </a:ext>
              </a:extLst>
            </p:cNvPr>
            <p:cNvSpPr txBox="1"/>
            <p:nvPr/>
          </p:nvSpPr>
          <p:spPr>
            <a:xfrm>
              <a:off x="6473911" y="5033676"/>
              <a:ext cx="1467075" cy="485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Mr. Prasad Paigude.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Information Technology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133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D050-BEFF-4AF9-79A5-9F5496DE1969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Future Scope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BE2AF-617C-D092-0FE1-5D0AEDFB454D}"/>
              </a:ext>
            </a:extLst>
          </p:cNvPr>
          <p:cNvSpPr txBox="1"/>
          <p:nvPr/>
        </p:nvSpPr>
        <p:spPr>
          <a:xfrm>
            <a:off x="359227" y="1536174"/>
            <a:ext cx="7434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NyaySetu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is built on 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scalable, forward-looking architecture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enabling continuous expansion with India’s evolving legal ecosystem.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 datasets to include BNS and BNSS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along with updated legal provisions and interpretations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Extend legal coverage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additional laws, state-specific regulations, and regional 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AI explainability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clearer, more transparent, and trustworthy legal guidance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Strengthen blockchain-based verification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tamper-proof legal document security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Adopt more efficient AI models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improve accuracy, scalability, and accessibility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personalized legal insights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based on user history and context (privacy-aware)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voice-based input and output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improved accessibility and ease of use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multilingual support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serve users across diverse linguistic backgrounds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03D6F-3E21-C9ED-058F-1A255529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78" y="1842102"/>
            <a:ext cx="4053079" cy="31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2166F986-3C94-C86A-E81E-498FB58B0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5A38-60B6-4F88-EEC5-02B5D33CB8F2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Bank Details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0FD0F6-17FE-ABF1-7D8E-4A204CDD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32228"/>
              </p:ext>
            </p:extLst>
          </p:nvPr>
        </p:nvGraphicFramePr>
        <p:xfrm>
          <a:off x="457199" y="1044053"/>
          <a:ext cx="11264628" cy="2316480"/>
        </p:xfrm>
        <a:graphic>
          <a:graphicData uri="http://schemas.openxmlformats.org/drawingml/2006/table">
            <a:tbl>
              <a:tblPr firstRow="1" bandRow="1">
                <a:tableStyleId>{0AAD8F4D-43EB-41E5-8A38-28AB6DFB1B60}</a:tableStyleId>
              </a:tblPr>
              <a:tblGrid>
                <a:gridCol w="1772653">
                  <a:extLst>
                    <a:ext uri="{9D8B030D-6E8A-4147-A177-3AD203B41FA5}">
                      <a16:colId xmlns:a16="http://schemas.microsoft.com/office/drawing/2014/main" val="276395733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6836776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364172202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59499987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96206588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1446855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Name (as per bank records):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Branch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Number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Type (Savings / Current)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IFSC Code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0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Shivraj Subhash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Taware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Bank Of India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Washi, Shivaji Nagar(Osmanabad)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41709913035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SBIN0004451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4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Pragyata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Ajeet Singh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Punjab National Bank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Vapi, Gujarat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09652191023545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ORBC0100965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4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Prasad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Nanasaheb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Paigude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Canara Bank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Pune,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Bibwevadi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1882109017981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CNRB0001882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7222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C51AD-861B-F0A7-9A34-F890EFD7A498}"/>
              </a:ext>
            </a:extLst>
          </p:cNvPr>
          <p:cNvGrpSpPr/>
          <p:nvPr/>
        </p:nvGrpSpPr>
        <p:grpSpPr>
          <a:xfrm>
            <a:off x="593389" y="3418267"/>
            <a:ext cx="11128438" cy="2986875"/>
            <a:chOff x="593389" y="3418267"/>
            <a:chExt cx="11128438" cy="29868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01B849-0B51-4A54-09A7-A7F17BA2BA49}"/>
                </a:ext>
              </a:extLst>
            </p:cNvPr>
            <p:cNvGrpSpPr/>
            <p:nvPr/>
          </p:nvGrpSpPr>
          <p:grpSpPr>
            <a:xfrm>
              <a:off x="593389" y="5804978"/>
              <a:ext cx="11030060" cy="600164"/>
              <a:chOff x="593389" y="5804978"/>
              <a:chExt cx="11030060" cy="60016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788107-B3A1-7F7D-432E-A4048656C530}"/>
                  </a:ext>
                </a:extLst>
              </p:cNvPr>
              <p:cNvSpPr txBox="1"/>
              <p:nvPr/>
            </p:nvSpPr>
            <p:spPr>
              <a:xfrm>
                <a:off x="593389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1</a:t>
                </a:r>
                <a:br>
                  <a:rPr lang="en-US" sz="1100" b="1"/>
                </a:br>
                <a:r>
                  <a:rPr lang="en-US" sz="1100"/>
                  <a:t>Passbook/ Bank Statement With Name and Account Number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A0C9B-B378-AB3E-52B3-2DF338D8B0B5}"/>
                  </a:ext>
                </a:extLst>
              </p:cNvPr>
              <p:cNvSpPr txBox="1"/>
              <p:nvPr/>
            </p:nvSpPr>
            <p:spPr>
              <a:xfrm>
                <a:off x="4544588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2</a:t>
                </a:r>
                <a:br>
                  <a:rPr lang="en-US" sz="1100" b="1"/>
                </a:br>
                <a:r>
                  <a:rPr lang="en-US" sz="1100"/>
                  <a:t>Passbook/ Bank Statement With Name and Account Number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BE0B7-6FC9-AEAD-9981-E33461699CF8}"/>
                  </a:ext>
                </a:extLst>
              </p:cNvPr>
              <p:cNvSpPr txBox="1"/>
              <p:nvPr/>
            </p:nvSpPr>
            <p:spPr>
              <a:xfrm>
                <a:off x="8495786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3</a:t>
                </a:r>
                <a:br>
                  <a:rPr lang="en-US" sz="1100" b="1"/>
                </a:br>
                <a:r>
                  <a:rPr lang="en-US" sz="1100"/>
                  <a:t>Passbook/ Bank Statement With Name and Account Number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0E05AD-BA99-94A1-3C7A-15C10A72B22C}"/>
                </a:ext>
              </a:extLst>
            </p:cNvPr>
            <p:cNvGrpSpPr/>
            <p:nvPr/>
          </p:nvGrpSpPr>
          <p:grpSpPr>
            <a:xfrm>
              <a:off x="593389" y="3418267"/>
              <a:ext cx="11128438" cy="2386711"/>
              <a:chOff x="593389" y="3418267"/>
              <a:chExt cx="11128438" cy="2386711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7F93F3D-FC83-53FE-2AEE-9566DD5242D6}"/>
                  </a:ext>
                </a:extLst>
              </p:cNvPr>
              <p:cNvSpPr/>
              <p:nvPr/>
            </p:nvSpPr>
            <p:spPr>
              <a:xfrm>
                <a:off x="593389" y="3429000"/>
                <a:ext cx="3400641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30A3EE3-5A8A-BFF9-D978-247718EB408E}"/>
                  </a:ext>
                </a:extLst>
              </p:cNvPr>
              <p:cNvSpPr/>
              <p:nvPr/>
            </p:nvSpPr>
            <p:spPr>
              <a:xfrm>
                <a:off x="4317445" y="3429000"/>
                <a:ext cx="3354806" cy="2207485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77687DA-23EE-879D-DD4F-FCD610ADC41A}"/>
                  </a:ext>
                </a:extLst>
              </p:cNvPr>
              <p:cNvSpPr/>
              <p:nvPr/>
            </p:nvSpPr>
            <p:spPr>
              <a:xfrm>
                <a:off x="7969394" y="3418267"/>
                <a:ext cx="3752433" cy="2386711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BDCEA65-448B-B9B0-E7BB-5B8BEA92A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89371" y="3415256"/>
            <a:ext cx="2312477" cy="2392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5B5ED4-0D81-A89D-1525-F15CC1E9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89" y="3756165"/>
            <a:ext cx="3383988" cy="1465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16AB83-2EF8-D9B4-2635-BCB839F3D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713" y="3488142"/>
            <a:ext cx="1428269" cy="21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AF80-7103-487F-A54B-15BEEE256378}"/>
              </a:ext>
            </a:extLst>
          </p:cNvPr>
          <p:cNvSpPr txBox="1">
            <a:spLocks/>
          </p:cNvSpPr>
          <p:nvPr/>
        </p:nvSpPr>
        <p:spPr>
          <a:xfrm>
            <a:off x="3952195" y="3044279"/>
            <a:ext cx="428761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>
                <a:solidFill>
                  <a:srgbClr val="A20000"/>
                </a:solidFill>
                <a:latin typeface="Vodafone Rg" panose="020B060608020202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446315" y="1673494"/>
            <a:ext cx="8439333" cy="541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Challenge: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India’s legal system is strong —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inaccessible to the common citizen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challenge is not the absence of laws, but the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difficulty in understanding, affording, and navigating them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97815" marR="5080" indent="-285750" algn="just">
              <a:spcBef>
                <a:spcPts val="994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Legal Literacy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Complex legal language makes it hard for citizens to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rights, laws, and procedures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especially in rural and semi-urban areas.</a:t>
            </a:r>
          </a:p>
          <a:p>
            <a:pPr marL="297815" marR="6985" indent="-285750" algn="just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Access to Legal Help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Legal help is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costly and scarce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while existing  legal  aid  resources  are  insufficient  to  meet  population-scale demand.</a:t>
            </a:r>
          </a:p>
          <a:p>
            <a:pPr marL="298450" indent="-285750" algn="just">
              <a:spcBef>
                <a:spcPts val="100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Error-Prone Procedures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Drafting documents like RTIs, Affidavit is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unforgiving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 small mistakes lead to delays or rejection.</a:t>
            </a:r>
          </a:p>
          <a:p>
            <a:pPr marL="297815" marR="6985" indent="-285750" algn="just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Timely Legal Awareness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Citizens struggle to stay updated with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 laws,  amendments  and  regulations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 often  relying  on  outdated information.</a:t>
            </a:r>
          </a:p>
          <a:p>
            <a:pPr marL="12065" marR="6985" algn="just">
              <a:spcBef>
                <a:spcPts val="1000"/>
              </a:spcBef>
              <a:buClr>
                <a:schemeClr val="tx1"/>
              </a:buClr>
              <a:buSzPct val="100000"/>
              <a:tabLst>
                <a:tab pos="354965" algn="l"/>
              </a:tabLst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 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reliable, intelligent legal assistant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citizens spend excessive time navigating legal uncertainty, make avoidable mistakes, and often fail to exercise their rights effectively — resulting in delayed justice, financial loss, and reduced trust in the legal system.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609697-D49F-A4FB-049E-97EE321D4CA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Problem Statement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C0354-3D84-8987-C5E7-4FF4BBB144DF}"/>
              </a:ext>
            </a:extLst>
          </p:cNvPr>
          <p:cNvSpPr txBox="1"/>
          <p:nvPr/>
        </p:nvSpPr>
        <p:spPr>
          <a:xfrm>
            <a:off x="179667" y="1131709"/>
            <a:ext cx="5747658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4305" marR="5080">
              <a:lnSpc>
                <a:spcPts val="2790"/>
              </a:lnSpc>
              <a:spcBef>
                <a:spcPts val="1380"/>
              </a:spcBef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NyaySetu</a:t>
            </a:r>
            <a:r>
              <a:rPr lang="en-US" sz="2000" b="1" spc="-18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sz="2000" b="1" spc="-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2000" b="1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Legal</a:t>
            </a:r>
            <a:r>
              <a:rPr lang="en-US" sz="2000" b="1" spc="-19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Assistance</a:t>
            </a:r>
            <a:r>
              <a:rPr lang="en-US" sz="2000" b="1" spc="-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000" b="1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Citizen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CC8E90-92CB-1C80-8F05-CEDE347A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560" y="1792251"/>
            <a:ext cx="3296699" cy="37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53894-3A56-5D0E-024A-F2247ECFFC74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Need of Project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B0BB73-4104-BD35-58CF-FC79E929C2D3}"/>
              </a:ext>
            </a:extLst>
          </p:cNvPr>
          <p:cNvSpPr txBox="1"/>
          <p:nvPr/>
        </p:nvSpPr>
        <p:spPr>
          <a:xfrm>
            <a:off x="446315" y="1288969"/>
            <a:ext cx="81650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Despite India having a well-established legal framework,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to justice remains broken at the citizen level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legal literacy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prevents citizens from understanding their rights and legal procedures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consultation costs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make professional legal help inaccessible for many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Frequent documentation errors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lead to rejection, delays, and repeated filings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reliable, up-to-date information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forces citizens to depend on outdated or incorrect sources.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gaps highlight the urgent need for 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simple, affordable, and trustworthy legal assistance system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JUSTICE EXISTS — BUT ACCESS, UNDERSTANDING, AND EXECUTION REMAIN OUT OF REACH FOR MILLIONS.</a:t>
            </a:r>
          </a:p>
          <a:p>
            <a:pPr algn="just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THE GAP NYAYSETU AI IS BUILT TO BRIDGE.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A4519-4286-8647-0CC3-B3A01754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357" y="1575274"/>
            <a:ext cx="2382082" cy="44220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4DAA0B5-D49D-D971-A0D4-0A4C28AE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B1ECF53D-A9AC-A2BC-5585-98F3B9A7D89C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83974E-C694-F06D-D690-8C30026F735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Proposed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68122-AE3A-A450-95BB-6997399244D9}"/>
              </a:ext>
            </a:extLst>
          </p:cNvPr>
          <p:cNvSpPr txBox="1"/>
          <p:nvPr/>
        </p:nvSpPr>
        <p:spPr>
          <a:xfrm>
            <a:off x="446315" y="1415379"/>
            <a:ext cx="814440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NyaySetu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controlled, AI-driven legal assistance platform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designed to make Indian laws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understandable, actionable, and usable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every citizen.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solution provides: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Plain-language explanation of laws and legal documents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improve legal understanding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Intelligent incident analysis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map user situations to relevant legal sections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legal document drafting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reduce procedural errors and rejections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guidance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ensuring accessibility for diverse users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Secure and controlled handling of legal documents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ensuring trust and reliability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combining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Agentic AI, GenAI, and structured workflows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NyaySetu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enables citizens to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their rights, take correct legal action, and execute procedures confidently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without immediate dependence on legal professionals.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7681A-2676-E59D-E846-4F8799A7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03" y="1415379"/>
            <a:ext cx="2649102" cy="389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8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8CDC953-2B84-68FE-7DE5-8D086B35CDF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Solution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E7F05-383B-7C11-B83F-43960B20ED0A}"/>
              </a:ext>
            </a:extLst>
          </p:cNvPr>
          <p:cNvSpPr txBox="1"/>
          <p:nvPr/>
        </p:nvSpPr>
        <p:spPr>
          <a:xfrm>
            <a:off x="446315" y="1044053"/>
            <a:ext cx="79522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NyaySetu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an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end-to-end, AI-powered legal assistance platform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that transforms complex legal systems into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simple, guided, and executable workflows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citizens.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works by: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user problems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through natural language, enabling citizens to describe their situation naturally and without legal expertise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Explaining applicable laws and legal sections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clear, plain, citizen-friendly language, removing complexity and legal jargon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Predicting relevant legal provisions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analyzing incident descriptions and mapping them to appropriate legal sections with contextual explanation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Automating legal document drafting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structured, validated templates to minimize errors, rejections, and procedural delays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Guiding users step-by-step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through legal processes, ensuring correct execution and informed decision-making at every stage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NyaySetu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turns legal uncertainty into clear, guided, and executable workflows.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C3F0-D643-C6BF-08D5-D675E1D151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80" t="18543" r="15466" b="14853"/>
          <a:stretch>
            <a:fillRect/>
          </a:stretch>
        </p:blipFill>
        <p:spPr>
          <a:xfrm>
            <a:off x="8617787" y="1455937"/>
            <a:ext cx="3127898" cy="45685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7FCB28-836D-8BB8-8DF2-FE477873FAEB}"/>
              </a:ext>
            </a:extLst>
          </p:cNvPr>
          <p:cNvSpPr txBox="1">
            <a:spLocks/>
          </p:cNvSpPr>
          <p:nvPr/>
        </p:nvSpPr>
        <p:spPr>
          <a:xfrm>
            <a:off x="454941" y="531164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Technology used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3E978-8AEF-6E04-76AB-5413B5FF26B2}"/>
              </a:ext>
            </a:extLst>
          </p:cNvPr>
          <p:cNvSpPr txBox="1"/>
          <p:nvPr/>
        </p:nvSpPr>
        <p:spPr>
          <a:xfrm>
            <a:off x="454941" y="1106738"/>
            <a:ext cx="75882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NyaySetu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is built using 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modular, scalable, and controlled AI architecture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combining modern AI tools with reliable backend systems.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 Technologies: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Next.js, no code/low code platforms (user-friendly, responsive interface)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Python, Flask /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FastAPI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(secure and lightweight APIs), Render,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Vercel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&amp; LLMs: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OpenRouter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 (meta-llama/Llama-3.1-8B-Instruct), Embedding model (text-embedding-3-small)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 Database: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ChromaDB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(semantic legal retrieval)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Automation &amp; Orchestration: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LangChain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n8n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MongoDB, Google Sheets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 (Python), Google Authentication 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technology stack ensures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accuracy, reliability, scalability, and responsible AI usage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suitable for real-world legal applications.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4E798-640F-D0BB-C3D9-7033C34B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69" y="1292401"/>
            <a:ext cx="4036204" cy="47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D1BDE3-7D7C-42E9-F4EA-59D39CB39F60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Technical flow diagram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0D268-B04D-3C5D-92AA-95A03967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949"/>
            <a:ext cx="12192000" cy="43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749-AB4F-0DC9-D988-50B0D748214A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Architecture Blueprint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F0CCE-361E-8F2C-BC28-AEB8024A1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7" t="1553" r="1741" b="8493"/>
          <a:stretch>
            <a:fillRect/>
          </a:stretch>
        </p:blipFill>
        <p:spPr>
          <a:xfrm>
            <a:off x="4229258" y="1044053"/>
            <a:ext cx="4133507" cy="54711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 Body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ntent Body Part_Intern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1223</Words>
  <Application>Microsoft Office PowerPoint</Application>
  <PresentationFormat>Widescreen</PresentationFormat>
  <Paragraphs>150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Times New Roman</vt:lpstr>
      <vt:lpstr>Vodafone Rg</vt:lpstr>
      <vt:lpstr>Blank</vt:lpstr>
      <vt:lpstr>Content Body Slide</vt:lpstr>
      <vt:lpstr>Content Body Part_Internal</vt:lpstr>
      <vt:lpstr>PowerPoint Presentation</vt:lpstr>
      <vt:lpstr>NyaySetu AI – Legal Assistance for Every Citizen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Prasad Paigude</cp:lastModifiedBy>
  <cp:revision>10</cp:revision>
  <dcterms:created xsi:type="dcterms:W3CDTF">2025-07-08T05:06:56Z</dcterms:created>
  <dcterms:modified xsi:type="dcterms:W3CDTF">2026-02-14T07:09:25Z</dcterms:modified>
</cp:coreProperties>
</file>